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377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3538" y="900113"/>
            <a:ext cx="58769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275"/>
              </a:lnSpc>
              <a:buNone/>
            </a:pPr>
            <a:r>
              <a:rPr lang="en-US" sz="4275" spc="-171" kern="0" dirty="0">
                <a:solidFill>
                  <a:srgbClr val="FFFFFF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Heart attack risk insights,</a:t>
            </a:r>
            <a:endParaRPr lang="en-US" sz="4275" dirty="0"/>
          </a:p>
        </p:txBody>
      </p:sp>
      <p:sp>
        <p:nvSpPr>
          <p:cNvPr id="3" name="Text 1"/>
          <p:cNvSpPr/>
          <p:nvPr/>
        </p:nvSpPr>
        <p:spPr>
          <a:xfrm>
            <a:off x="7000875" y="3576638"/>
            <a:ext cx="17240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Tkachenko Ekaterina</a:t>
            </a:r>
            <a:endParaRPr lang="en-US" sz="1283" dirty="0"/>
          </a:p>
          <a:p>
            <a:pPr algn="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Dolzhenkova Darya</a:t>
            </a:r>
            <a:endParaRPr lang="en-US" sz="1283" dirty="0"/>
          </a:p>
          <a:p>
            <a:pPr algn="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Baltabayeva Aruzhan</a:t>
            </a:r>
            <a:endParaRPr lang="en-US" sz="1283" dirty="0"/>
          </a:p>
          <a:p>
            <a:pPr algn="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Issaliyev Maxat</a:t>
            </a:r>
            <a:endParaRPr lang="en-US" sz="1283" dirty="0"/>
          </a:p>
          <a:p>
            <a:pPr algn="r" indent="0" marL="0">
              <a:lnSpc>
                <a:spcPts val="1693"/>
              </a:lnSpc>
              <a:buNone/>
            </a:pPr>
            <a:r>
              <a:rPr lang="en-US" sz="1283" b="1" spc="-26" kern="0" dirty="0">
                <a:solidFill>
                  <a:srgbClr val="FFFFFF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Shabanau Dzmitry</a:t>
            </a:r>
            <a:endParaRPr lang="en-US" sz="1283" dirty="0"/>
          </a:p>
        </p:txBody>
      </p:sp>
      <p:sp>
        <p:nvSpPr>
          <p:cNvPr id="4" name="Text 2"/>
          <p:cNvSpPr/>
          <p:nvPr/>
        </p:nvSpPr>
        <p:spPr>
          <a:xfrm>
            <a:off x="2928938" y="1604963"/>
            <a:ext cx="3290888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 indent="0" marL="0">
              <a:lnSpc>
                <a:spcPts val="4275"/>
              </a:lnSpc>
              <a:buNone/>
            </a:pPr>
            <a:r>
              <a:rPr lang="en-US" sz="4275" spc="-214" kern="0" dirty="0">
                <a:solidFill>
                  <a:srgbClr val="FFFFFF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powered by AI</a:t>
            </a:r>
            <a:endParaRPr lang="en-US" sz="4275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000500" y="395288"/>
            <a:ext cx="5381120" cy="4592536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000500" y="395288"/>
            <a:ext cx="5141509" cy="435292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238500" y="2319338"/>
            <a:ext cx="2667000" cy="28241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224854" y="1376363"/>
            <a:ext cx="5972175" cy="402431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466725" y="3367088"/>
            <a:ext cx="3606022" cy="1612623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476250" y="1600200"/>
            <a:ext cx="2690813" cy="1543050"/>
          </a:xfrm>
          <a:prstGeom prst="rect">
            <a:avLst/>
          </a:prstGeom>
          <a:noFill/>
          <a:ln/>
        </p:spPr>
      </p:sp>
      <p:sp>
        <p:nvSpPr>
          <p:cNvPr id="5" name="Text 1"/>
          <p:cNvSpPr/>
          <p:nvPr/>
        </p:nvSpPr>
        <p:spPr>
          <a:xfrm>
            <a:off x="476250" y="1600200"/>
            <a:ext cx="269081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9"/>
              </a:lnSpc>
              <a:buNone/>
            </a:pPr>
            <a:r>
              <a:rPr lang="en-US" sz="2138" spc="-107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Patient Analysis</a:t>
            </a:r>
            <a:endParaRPr lang="en-US" sz="2138" dirty="0"/>
          </a:p>
        </p:txBody>
      </p:sp>
      <p:sp>
        <p:nvSpPr>
          <p:cNvPr id="6" name="Text 2"/>
          <p:cNvSpPr/>
          <p:nvPr/>
        </p:nvSpPr>
        <p:spPr>
          <a:xfrm>
            <a:off x="476250" y="2014538"/>
            <a:ext cx="26908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Comprehensive health tracking</a:t>
            </a:r>
            <a:endParaRPr lang="en-US" sz="1283" dirty="0"/>
          </a:p>
        </p:txBody>
      </p:sp>
      <p:sp>
        <p:nvSpPr>
          <p:cNvPr id="7" name="Text 3"/>
          <p:cNvSpPr/>
          <p:nvPr/>
        </p:nvSpPr>
        <p:spPr>
          <a:xfrm>
            <a:off x="476250" y="2286000"/>
            <a:ext cx="2690813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2"/>
              </a:lnSpc>
              <a:buNone/>
            </a:pPr>
            <a:r>
              <a:rPr lang="en-US" sz="855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Access each patient's detailed history: visualize risk score trends, monitor key health metrics (blood pressure, heart rate), and review all past assessments with score comparisons.</a:t>
            </a:r>
            <a:endParaRPr lang="en-US" sz="855" dirty="0"/>
          </a:p>
        </p:txBody>
      </p:sp>
      <p:sp>
        <p:nvSpPr>
          <p:cNvPr id="8" name="Text 4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sp>
        <p:nvSpPr>
          <p:cNvPr id="9" name="Text 5"/>
          <p:cNvSpPr/>
          <p:nvPr/>
        </p:nvSpPr>
        <p:spPr>
          <a:xfrm>
            <a:off x="466725" y="9906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Doctors Page</a:t>
            </a:r>
            <a:endParaRPr lang="en-US" sz="2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76250" y="1090613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476250" y="1090613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4" name="Shape 2"/>
          <p:cNvSpPr/>
          <p:nvPr/>
        </p:nvSpPr>
        <p:spPr>
          <a:xfrm>
            <a:off x="476250" y="1090613"/>
            <a:ext cx="3224213" cy="152400"/>
          </a:xfrm>
          <a:prstGeom prst="rect">
            <a:avLst/>
          </a:prstGeom>
          <a:noFill/>
          <a:ln/>
        </p:spPr>
      </p:sp>
      <p:sp>
        <p:nvSpPr>
          <p:cNvPr id="5" name="Text 3"/>
          <p:cNvSpPr/>
          <p:nvPr/>
        </p:nvSpPr>
        <p:spPr>
          <a:xfrm>
            <a:off x="476250" y="1090613"/>
            <a:ext cx="700088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142"/>
              </a:lnSpc>
              <a:buSzPct val="100000"/>
              <a:buFont typeface="+mj-lt"/>
              <a:buAutoNum type="arabicPeriod" startAt="1"/>
            </a:pPr>
            <a:r>
              <a:rPr lang="en-US" sz="952" b="1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Backend</a:t>
            </a:r>
            <a:endParaRPr lang="en-US" sz="952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250" y="1327860"/>
            <a:ext cx="3224213" cy="3536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476250" y="141270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8" name="Text 5"/>
          <p:cNvSpPr/>
          <p:nvPr/>
        </p:nvSpPr>
        <p:spPr>
          <a:xfrm>
            <a:off x="476250" y="1412708"/>
            <a:ext cx="30480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	</a:t>
            </a:r>
            <a:endParaRPr lang="en-US" sz="635" dirty="0"/>
          </a:p>
        </p:txBody>
      </p:sp>
      <p:sp>
        <p:nvSpPr>
          <p:cNvPr id="9" name="Shape 6"/>
          <p:cNvSpPr/>
          <p:nvPr/>
        </p:nvSpPr>
        <p:spPr>
          <a:xfrm>
            <a:off x="476250" y="161661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10" name="Text 7"/>
          <p:cNvSpPr/>
          <p:nvPr/>
        </p:nvSpPr>
        <p:spPr>
          <a:xfrm>
            <a:off x="476250" y="1616618"/>
            <a:ext cx="274320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web framework for handling routing, templates, and server logic</a:t>
            </a:r>
            <a:endParaRPr lang="en-US" sz="635" dirty="0"/>
          </a:p>
        </p:txBody>
      </p:sp>
      <p:sp>
        <p:nvSpPr>
          <p:cNvPr id="11" name="Shape 8"/>
          <p:cNvSpPr/>
          <p:nvPr/>
        </p:nvSpPr>
        <p:spPr>
          <a:xfrm>
            <a:off x="476250" y="182052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12" name="Text 9"/>
          <p:cNvSpPr/>
          <p:nvPr/>
        </p:nvSpPr>
        <p:spPr>
          <a:xfrm>
            <a:off x="476250" y="1820528"/>
            <a:ext cx="100012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Django REST Framework	</a:t>
            </a:r>
            <a:endParaRPr lang="en-US" sz="635" dirty="0"/>
          </a:p>
        </p:txBody>
      </p:sp>
      <p:sp>
        <p:nvSpPr>
          <p:cNvPr id="13" name="Shape 10"/>
          <p:cNvSpPr/>
          <p:nvPr/>
        </p:nvSpPr>
        <p:spPr>
          <a:xfrm>
            <a:off x="476250" y="202443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14" name="Text 11"/>
          <p:cNvSpPr/>
          <p:nvPr/>
        </p:nvSpPr>
        <p:spPr>
          <a:xfrm>
            <a:off x="476250" y="2024439"/>
            <a:ext cx="227647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RESTful APIs for frontend-backend communication</a:t>
            </a:r>
            <a:endParaRPr lang="en-US" sz="635" dirty="0"/>
          </a:p>
        </p:txBody>
      </p:sp>
      <p:sp>
        <p:nvSpPr>
          <p:cNvPr id="15" name="Shape 12"/>
          <p:cNvSpPr/>
          <p:nvPr/>
        </p:nvSpPr>
        <p:spPr>
          <a:xfrm>
            <a:off x="476250" y="222834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16" name="Text 13"/>
          <p:cNvSpPr/>
          <p:nvPr/>
        </p:nvSpPr>
        <p:spPr>
          <a:xfrm>
            <a:off x="476250" y="2228349"/>
            <a:ext cx="28575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SQLite	</a:t>
            </a:r>
            <a:endParaRPr lang="en-US" sz="635" dirty="0"/>
          </a:p>
        </p:txBody>
      </p:sp>
      <p:sp>
        <p:nvSpPr>
          <p:cNvPr id="17" name="Shape 14"/>
          <p:cNvSpPr/>
          <p:nvPr/>
        </p:nvSpPr>
        <p:spPr>
          <a:xfrm>
            <a:off x="476250" y="243225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18" name="Text 15"/>
          <p:cNvSpPr/>
          <p:nvPr/>
        </p:nvSpPr>
        <p:spPr>
          <a:xfrm>
            <a:off x="476250" y="2432259"/>
            <a:ext cx="254317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Lightweight database for storing users, patients, and assessments</a:t>
            </a:r>
            <a:endParaRPr lang="en-US" sz="635" dirty="0"/>
          </a:p>
        </p:txBody>
      </p:sp>
      <p:sp>
        <p:nvSpPr>
          <p:cNvPr id="19" name="Shape 16"/>
          <p:cNvSpPr/>
          <p:nvPr/>
        </p:nvSpPr>
        <p:spPr>
          <a:xfrm>
            <a:off x="476250" y="263616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20" name="Text 17"/>
          <p:cNvSpPr/>
          <p:nvPr/>
        </p:nvSpPr>
        <p:spPr>
          <a:xfrm>
            <a:off x="476250" y="2636169"/>
            <a:ext cx="50006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Simple JWT	</a:t>
            </a:r>
            <a:endParaRPr lang="en-US" sz="635" dirty="0"/>
          </a:p>
        </p:txBody>
      </p:sp>
      <p:sp>
        <p:nvSpPr>
          <p:cNvPr id="21" name="Shape 18"/>
          <p:cNvSpPr/>
          <p:nvPr/>
        </p:nvSpPr>
        <p:spPr>
          <a:xfrm>
            <a:off x="476250" y="2840080"/>
            <a:ext cx="3224213" cy="119063"/>
          </a:xfrm>
          <a:prstGeom prst="rect">
            <a:avLst/>
          </a:prstGeom>
          <a:noFill/>
          <a:ln/>
        </p:spPr>
      </p:sp>
      <p:sp>
        <p:nvSpPr>
          <p:cNvPr id="22" name="Text 19"/>
          <p:cNvSpPr/>
          <p:nvPr/>
        </p:nvSpPr>
        <p:spPr>
          <a:xfrm>
            <a:off x="476250" y="2840080"/>
            <a:ext cx="228123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Token-based authentication with access/refresh token flow</a:t>
            </a:r>
            <a:endParaRPr lang="en-US" sz="635" dirty="0"/>
          </a:p>
        </p:txBody>
      </p:sp>
      <p:sp>
        <p:nvSpPr>
          <p:cNvPr id="23" name="Shape 20"/>
          <p:cNvSpPr/>
          <p:nvPr/>
        </p:nvSpPr>
        <p:spPr>
          <a:xfrm>
            <a:off x="5133975" y="1090613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24" name="Shape 21"/>
          <p:cNvSpPr/>
          <p:nvPr/>
        </p:nvSpPr>
        <p:spPr>
          <a:xfrm>
            <a:off x="5133975" y="1090613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25" name="Shape 22"/>
          <p:cNvSpPr/>
          <p:nvPr/>
        </p:nvSpPr>
        <p:spPr>
          <a:xfrm>
            <a:off x="5133975" y="1090613"/>
            <a:ext cx="3224213" cy="152400"/>
          </a:xfrm>
          <a:prstGeom prst="rect">
            <a:avLst/>
          </a:prstGeom>
          <a:noFill/>
          <a:ln/>
        </p:spPr>
      </p:sp>
      <p:sp>
        <p:nvSpPr>
          <p:cNvPr id="26" name="Text 23"/>
          <p:cNvSpPr/>
          <p:nvPr/>
        </p:nvSpPr>
        <p:spPr>
          <a:xfrm>
            <a:off x="5133975" y="1090613"/>
            <a:ext cx="728663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142"/>
              </a:lnSpc>
              <a:buSzPct val="100000"/>
              <a:buFont typeface="+mj-lt"/>
              <a:buAutoNum type="arabicPeriod" startAt="1"/>
            </a:pPr>
            <a:r>
              <a:rPr lang="en-US" sz="952" b="1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Frontend</a:t>
            </a:r>
            <a:endParaRPr lang="en-US" sz="952" dirty="0"/>
          </a:p>
        </p:txBody>
      </p:sp>
      <p:pic>
        <p:nvPicPr>
          <p:cNvPr id="27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133975" y="1327860"/>
            <a:ext cx="3224213" cy="3536"/>
          </a:xfrm>
          <a:prstGeom prst="rect">
            <a:avLst/>
          </a:prstGeom>
        </p:spPr>
      </p:pic>
      <p:sp>
        <p:nvSpPr>
          <p:cNvPr id="28" name="Shape 24"/>
          <p:cNvSpPr/>
          <p:nvPr/>
        </p:nvSpPr>
        <p:spPr>
          <a:xfrm>
            <a:off x="5133975" y="141270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29" name="Text 25"/>
          <p:cNvSpPr/>
          <p:nvPr/>
        </p:nvSpPr>
        <p:spPr>
          <a:xfrm>
            <a:off x="5133975" y="1412708"/>
            <a:ext cx="98583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/ CSS / JavaScript	</a:t>
            </a:r>
            <a:endParaRPr lang="en-US" sz="635" dirty="0"/>
          </a:p>
        </p:txBody>
      </p:sp>
      <p:sp>
        <p:nvSpPr>
          <p:cNvPr id="30" name="Shape 26"/>
          <p:cNvSpPr/>
          <p:nvPr/>
        </p:nvSpPr>
        <p:spPr>
          <a:xfrm>
            <a:off x="5133975" y="161661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31" name="Text 27"/>
          <p:cNvSpPr/>
          <p:nvPr/>
        </p:nvSpPr>
        <p:spPr>
          <a:xfrm>
            <a:off x="5133975" y="1616618"/>
            <a:ext cx="166687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without external frameworks</a:t>
            </a:r>
            <a:endParaRPr lang="en-US" sz="635" dirty="0"/>
          </a:p>
        </p:txBody>
      </p:sp>
      <p:sp>
        <p:nvSpPr>
          <p:cNvPr id="32" name="Shape 28"/>
          <p:cNvSpPr/>
          <p:nvPr/>
        </p:nvSpPr>
        <p:spPr>
          <a:xfrm>
            <a:off x="5133975" y="1820528"/>
            <a:ext cx="3224213" cy="119063"/>
          </a:xfrm>
          <a:prstGeom prst="rect">
            <a:avLst/>
          </a:prstGeom>
          <a:noFill/>
          <a:ln/>
        </p:spPr>
      </p:sp>
      <p:sp>
        <p:nvSpPr>
          <p:cNvPr id="33" name="Text 29"/>
          <p:cNvSpPr/>
          <p:nvPr/>
        </p:nvSpPr>
        <p:spPr>
          <a:xfrm>
            <a:off x="5133975" y="1820528"/>
            <a:ext cx="33813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Chart.js	</a:t>
            </a:r>
            <a:endParaRPr lang="en-US" sz="635" dirty="0"/>
          </a:p>
        </p:txBody>
      </p:sp>
      <p:sp>
        <p:nvSpPr>
          <p:cNvPr id="34" name="Shape 30"/>
          <p:cNvSpPr/>
          <p:nvPr/>
        </p:nvSpPr>
        <p:spPr>
          <a:xfrm>
            <a:off x="5133975" y="202443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35" name="Text 31"/>
          <p:cNvSpPr/>
          <p:nvPr/>
        </p:nvSpPr>
        <p:spPr>
          <a:xfrm>
            <a:off x="5133975" y="2024439"/>
            <a:ext cx="195738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Interactive charts for risk trends and health metrics</a:t>
            </a:r>
            <a:endParaRPr lang="en-US" sz="635" dirty="0"/>
          </a:p>
        </p:txBody>
      </p:sp>
      <p:sp>
        <p:nvSpPr>
          <p:cNvPr id="36" name="Shape 32"/>
          <p:cNvSpPr/>
          <p:nvPr/>
        </p:nvSpPr>
        <p:spPr>
          <a:xfrm>
            <a:off x="5133975" y="222834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37" name="Text 33"/>
          <p:cNvSpPr/>
          <p:nvPr/>
        </p:nvSpPr>
        <p:spPr>
          <a:xfrm>
            <a:off x="5133975" y="2228349"/>
            <a:ext cx="55245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LocalStorage</a:t>
            </a:r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	</a:t>
            </a:r>
            <a:endParaRPr lang="en-US" sz="635" dirty="0"/>
          </a:p>
        </p:txBody>
      </p:sp>
      <p:sp>
        <p:nvSpPr>
          <p:cNvPr id="38" name="Shape 34"/>
          <p:cNvSpPr/>
          <p:nvPr/>
        </p:nvSpPr>
        <p:spPr>
          <a:xfrm>
            <a:off x="5133975" y="243225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39" name="Text 35"/>
          <p:cNvSpPr/>
          <p:nvPr/>
        </p:nvSpPr>
        <p:spPr>
          <a:xfrm>
            <a:off x="5133975" y="2432259"/>
            <a:ext cx="185737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Storing JWT tokens for persistent authentication</a:t>
            </a:r>
            <a:endParaRPr lang="en-US" sz="635" dirty="0"/>
          </a:p>
        </p:txBody>
      </p:sp>
      <p:sp>
        <p:nvSpPr>
          <p:cNvPr id="40" name="Shape 36"/>
          <p:cNvSpPr/>
          <p:nvPr/>
        </p:nvSpPr>
        <p:spPr>
          <a:xfrm>
            <a:off x="5133975" y="2636169"/>
            <a:ext cx="3224213" cy="119063"/>
          </a:xfrm>
          <a:prstGeom prst="rect">
            <a:avLst/>
          </a:prstGeom>
          <a:noFill/>
          <a:ln/>
        </p:spPr>
      </p:sp>
      <p:sp>
        <p:nvSpPr>
          <p:cNvPr id="41" name="Text 37"/>
          <p:cNvSpPr/>
          <p:nvPr/>
        </p:nvSpPr>
        <p:spPr>
          <a:xfrm>
            <a:off x="5133975" y="2636169"/>
            <a:ext cx="54768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Google Fonts	</a:t>
            </a:r>
            <a:endParaRPr lang="en-US" sz="635" dirty="0"/>
          </a:p>
        </p:txBody>
      </p:sp>
      <p:sp>
        <p:nvSpPr>
          <p:cNvPr id="42" name="Shape 38"/>
          <p:cNvSpPr/>
          <p:nvPr/>
        </p:nvSpPr>
        <p:spPr>
          <a:xfrm>
            <a:off x="5133975" y="2840080"/>
            <a:ext cx="3224213" cy="119063"/>
          </a:xfrm>
          <a:prstGeom prst="rect">
            <a:avLst/>
          </a:prstGeom>
          <a:noFill/>
          <a:ln/>
        </p:spPr>
      </p:sp>
      <p:sp>
        <p:nvSpPr>
          <p:cNvPr id="43" name="Text 39"/>
          <p:cNvSpPr/>
          <p:nvPr/>
        </p:nvSpPr>
        <p:spPr>
          <a:xfrm>
            <a:off x="5133975" y="2840080"/>
            <a:ext cx="122396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Typography (Plus Jakarta Sans)</a:t>
            </a:r>
            <a:endParaRPr lang="en-US" sz="635" dirty="0"/>
          </a:p>
        </p:txBody>
      </p:sp>
      <p:sp>
        <p:nvSpPr>
          <p:cNvPr id="44" name="Shape 40"/>
          <p:cNvSpPr/>
          <p:nvPr/>
        </p:nvSpPr>
        <p:spPr>
          <a:xfrm>
            <a:off x="476250" y="3057525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45" name="Shape 41"/>
          <p:cNvSpPr/>
          <p:nvPr/>
        </p:nvSpPr>
        <p:spPr>
          <a:xfrm>
            <a:off x="476250" y="3057525"/>
            <a:ext cx="3224213" cy="1868530"/>
          </a:xfrm>
          <a:prstGeom prst="rect">
            <a:avLst/>
          </a:prstGeom>
          <a:noFill/>
          <a:ln/>
        </p:spPr>
      </p:sp>
      <p:sp>
        <p:nvSpPr>
          <p:cNvPr id="46" name="Shape 42"/>
          <p:cNvSpPr/>
          <p:nvPr/>
        </p:nvSpPr>
        <p:spPr>
          <a:xfrm>
            <a:off x="476250" y="3057525"/>
            <a:ext cx="3224213" cy="152400"/>
          </a:xfrm>
          <a:prstGeom prst="rect">
            <a:avLst/>
          </a:prstGeom>
          <a:noFill/>
          <a:ln/>
        </p:spPr>
      </p:sp>
      <p:sp>
        <p:nvSpPr>
          <p:cNvPr id="47" name="Text 43"/>
          <p:cNvSpPr/>
          <p:nvPr/>
        </p:nvSpPr>
        <p:spPr>
          <a:xfrm>
            <a:off x="476250" y="3057525"/>
            <a:ext cx="1228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142"/>
              </a:lnSpc>
              <a:buSzPct val="100000"/>
              <a:buFont typeface="+mj-lt"/>
              <a:buAutoNum type="arabicPeriod" startAt="1"/>
            </a:pPr>
            <a:r>
              <a:rPr lang="en-US" sz="952" b="1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Machine Learning</a:t>
            </a:r>
            <a:endParaRPr lang="en-US" sz="952" dirty="0"/>
          </a:p>
        </p:txBody>
      </p:sp>
      <p:pic>
        <p:nvPicPr>
          <p:cNvPr id="48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76250" y="3294773"/>
            <a:ext cx="3224213" cy="3536"/>
          </a:xfrm>
          <a:prstGeom prst="rect">
            <a:avLst/>
          </a:prstGeom>
        </p:spPr>
      </p:pic>
      <p:sp>
        <p:nvSpPr>
          <p:cNvPr id="49" name="Shape 44"/>
          <p:cNvSpPr/>
          <p:nvPr/>
        </p:nvSpPr>
        <p:spPr>
          <a:xfrm>
            <a:off x="476250" y="337962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50" name="Text 45"/>
          <p:cNvSpPr/>
          <p:nvPr/>
        </p:nvSpPr>
        <p:spPr>
          <a:xfrm>
            <a:off x="476250" y="3379621"/>
            <a:ext cx="46672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Scikit-learn</a:t>
            </a:r>
            <a:endParaRPr lang="en-US" sz="635" dirty="0"/>
          </a:p>
        </p:txBody>
      </p:sp>
      <p:sp>
        <p:nvSpPr>
          <p:cNvPr id="51" name="Shape 46"/>
          <p:cNvSpPr/>
          <p:nvPr/>
        </p:nvSpPr>
        <p:spPr>
          <a:xfrm>
            <a:off x="476250" y="358353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52" name="Text 47"/>
          <p:cNvSpPr/>
          <p:nvPr/>
        </p:nvSpPr>
        <p:spPr>
          <a:xfrm>
            <a:off x="476250" y="3583531"/>
            <a:ext cx="187166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Random Forest Classifier for heart risk prediction</a:t>
            </a:r>
            <a:endParaRPr lang="en-US" sz="635" dirty="0"/>
          </a:p>
        </p:txBody>
      </p:sp>
      <p:sp>
        <p:nvSpPr>
          <p:cNvPr id="53" name="Shape 48"/>
          <p:cNvSpPr/>
          <p:nvPr/>
        </p:nvSpPr>
        <p:spPr>
          <a:xfrm>
            <a:off x="476250" y="378744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54" name="Text 49"/>
          <p:cNvSpPr/>
          <p:nvPr/>
        </p:nvSpPr>
        <p:spPr>
          <a:xfrm>
            <a:off x="476250" y="3787441"/>
            <a:ext cx="25241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SHAP	</a:t>
            </a:r>
            <a:endParaRPr lang="en-US" sz="635" dirty="0"/>
          </a:p>
        </p:txBody>
      </p:sp>
      <p:sp>
        <p:nvSpPr>
          <p:cNvPr id="55" name="Shape 50"/>
          <p:cNvSpPr/>
          <p:nvPr/>
        </p:nvSpPr>
        <p:spPr>
          <a:xfrm>
            <a:off x="476250" y="399135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56" name="Text 51"/>
          <p:cNvSpPr/>
          <p:nvPr/>
        </p:nvSpPr>
        <p:spPr>
          <a:xfrm>
            <a:off x="476250" y="3991351"/>
            <a:ext cx="288131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Explainable AI—shows how each health metric contributes to the risk score</a:t>
            </a:r>
            <a:endParaRPr lang="en-US" sz="635" dirty="0"/>
          </a:p>
        </p:txBody>
      </p:sp>
      <p:sp>
        <p:nvSpPr>
          <p:cNvPr id="57" name="Shape 52"/>
          <p:cNvSpPr/>
          <p:nvPr/>
        </p:nvSpPr>
        <p:spPr>
          <a:xfrm>
            <a:off x="476250" y="419526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58" name="Text 53"/>
          <p:cNvSpPr/>
          <p:nvPr/>
        </p:nvSpPr>
        <p:spPr>
          <a:xfrm>
            <a:off x="476250" y="4195261"/>
            <a:ext cx="67151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Pandas / NumPy	</a:t>
            </a:r>
            <a:endParaRPr lang="en-US" sz="635" dirty="0"/>
          </a:p>
        </p:txBody>
      </p:sp>
      <p:sp>
        <p:nvSpPr>
          <p:cNvPr id="59" name="Shape 54"/>
          <p:cNvSpPr/>
          <p:nvPr/>
        </p:nvSpPr>
        <p:spPr>
          <a:xfrm>
            <a:off x="476250" y="4399172"/>
            <a:ext cx="3224213" cy="119063"/>
          </a:xfrm>
          <a:prstGeom prst="rect">
            <a:avLst/>
          </a:prstGeom>
          <a:noFill/>
          <a:ln/>
        </p:spPr>
      </p:sp>
      <p:sp>
        <p:nvSpPr>
          <p:cNvPr id="60" name="Text 55"/>
          <p:cNvSpPr/>
          <p:nvPr/>
        </p:nvSpPr>
        <p:spPr>
          <a:xfrm>
            <a:off x="476250" y="4399172"/>
            <a:ext cx="173355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processing and numerical computations</a:t>
            </a:r>
            <a:endParaRPr lang="en-US" sz="635" dirty="0"/>
          </a:p>
        </p:txBody>
      </p:sp>
      <p:sp>
        <p:nvSpPr>
          <p:cNvPr id="61" name="Shape 56"/>
          <p:cNvSpPr/>
          <p:nvPr/>
        </p:nvSpPr>
        <p:spPr>
          <a:xfrm>
            <a:off x="476250" y="4603082"/>
            <a:ext cx="3224213" cy="119063"/>
          </a:xfrm>
          <a:prstGeom prst="rect">
            <a:avLst/>
          </a:prstGeom>
          <a:noFill/>
          <a:ln/>
        </p:spPr>
      </p:sp>
      <p:sp>
        <p:nvSpPr>
          <p:cNvPr id="62" name="Text 57"/>
          <p:cNvSpPr/>
          <p:nvPr/>
        </p:nvSpPr>
        <p:spPr>
          <a:xfrm>
            <a:off x="476250" y="4603082"/>
            <a:ext cx="266700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Joblib	</a:t>
            </a:r>
            <a:endParaRPr lang="en-US" sz="635" dirty="0"/>
          </a:p>
        </p:txBody>
      </p:sp>
      <p:sp>
        <p:nvSpPr>
          <p:cNvPr id="63" name="Shape 58"/>
          <p:cNvSpPr/>
          <p:nvPr/>
        </p:nvSpPr>
        <p:spPr>
          <a:xfrm>
            <a:off x="476250" y="4806992"/>
            <a:ext cx="3224213" cy="119063"/>
          </a:xfrm>
          <a:prstGeom prst="rect">
            <a:avLst/>
          </a:prstGeom>
          <a:noFill/>
          <a:ln/>
        </p:spPr>
      </p:sp>
      <p:sp>
        <p:nvSpPr>
          <p:cNvPr id="64" name="Text 59"/>
          <p:cNvSpPr/>
          <p:nvPr/>
        </p:nvSpPr>
        <p:spPr>
          <a:xfrm>
            <a:off x="476250" y="4806992"/>
            <a:ext cx="1462088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Saving and loading trained ML models</a:t>
            </a:r>
            <a:endParaRPr lang="en-US" sz="635" dirty="0"/>
          </a:p>
        </p:txBody>
      </p:sp>
      <p:sp>
        <p:nvSpPr>
          <p:cNvPr id="65" name="Shape 60"/>
          <p:cNvSpPr/>
          <p:nvPr/>
        </p:nvSpPr>
        <p:spPr>
          <a:xfrm>
            <a:off x="5133975" y="3057525"/>
            <a:ext cx="3224213" cy="645068"/>
          </a:xfrm>
          <a:prstGeom prst="rect">
            <a:avLst/>
          </a:prstGeom>
          <a:noFill/>
          <a:ln/>
        </p:spPr>
      </p:sp>
      <p:sp>
        <p:nvSpPr>
          <p:cNvPr id="66" name="Shape 61"/>
          <p:cNvSpPr/>
          <p:nvPr/>
        </p:nvSpPr>
        <p:spPr>
          <a:xfrm>
            <a:off x="5133975" y="3057525"/>
            <a:ext cx="3224213" cy="152400"/>
          </a:xfrm>
          <a:prstGeom prst="rect">
            <a:avLst/>
          </a:prstGeom>
          <a:noFill/>
          <a:ln/>
        </p:spPr>
      </p:sp>
      <p:sp>
        <p:nvSpPr>
          <p:cNvPr id="67" name="Text 62"/>
          <p:cNvSpPr/>
          <p:nvPr/>
        </p:nvSpPr>
        <p:spPr>
          <a:xfrm>
            <a:off x="5133975" y="3057525"/>
            <a:ext cx="466725" cy="152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142"/>
              </a:lnSpc>
              <a:buSzPct val="100000"/>
              <a:buFont typeface="+mj-lt"/>
              <a:buAutoNum type="arabicPeriod" startAt="1"/>
            </a:pPr>
            <a:r>
              <a:rPr lang="en-US" sz="952" b="1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Data</a:t>
            </a:r>
            <a:endParaRPr lang="en-US" sz="952" dirty="0"/>
          </a:p>
        </p:txBody>
      </p:sp>
      <p:pic>
        <p:nvPicPr>
          <p:cNvPr id="68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133975" y="3294773"/>
            <a:ext cx="3224213" cy="3536"/>
          </a:xfrm>
          <a:prstGeom prst="rect">
            <a:avLst/>
          </a:prstGeom>
        </p:spPr>
      </p:pic>
      <p:sp>
        <p:nvSpPr>
          <p:cNvPr id="69" name="Shape 63"/>
          <p:cNvSpPr/>
          <p:nvPr/>
        </p:nvSpPr>
        <p:spPr>
          <a:xfrm>
            <a:off x="5133975" y="337962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70" name="Text 64"/>
          <p:cNvSpPr/>
          <p:nvPr/>
        </p:nvSpPr>
        <p:spPr>
          <a:xfrm>
            <a:off x="5133975" y="3379621"/>
            <a:ext cx="962025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b="1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Kaggle Medical Dataset	</a:t>
            </a:r>
            <a:endParaRPr lang="en-US" sz="635" dirty="0"/>
          </a:p>
        </p:txBody>
      </p:sp>
      <p:sp>
        <p:nvSpPr>
          <p:cNvPr id="71" name="Shape 65"/>
          <p:cNvSpPr/>
          <p:nvPr/>
        </p:nvSpPr>
        <p:spPr>
          <a:xfrm>
            <a:off x="5133975" y="3583531"/>
            <a:ext cx="3224213" cy="119063"/>
          </a:xfrm>
          <a:prstGeom prst="rect">
            <a:avLst/>
          </a:prstGeom>
          <a:noFill/>
          <a:ln/>
        </p:spPr>
      </p:sp>
      <p:sp>
        <p:nvSpPr>
          <p:cNvPr id="72" name="Text 66"/>
          <p:cNvSpPr/>
          <p:nvPr/>
        </p:nvSpPr>
        <p:spPr>
          <a:xfrm>
            <a:off x="5133975" y="3583531"/>
            <a:ext cx="1985963" cy="11906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889"/>
              </a:lnSpc>
              <a:buNone/>
            </a:pPr>
            <a:r>
              <a:rPr lang="en-US" sz="635" spc="-14" kern="0" dirty="0">
                <a:solidFill>
                  <a:srgbClr val="000000">
                    <a:alpha val="99000"/>
                  </a:srgbClr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data for the heart disease prediction model</a:t>
            </a:r>
            <a:endParaRPr lang="en-US" sz="635" dirty="0"/>
          </a:p>
        </p:txBody>
      </p:sp>
      <p:sp>
        <p:nvSpPr>
          <p:cNvPr id="73" name="Text 67"/>
          <p:cNvSpPr/>
          <p:nvPr/>
        </p:nvSpPr>
        <p:spPr>
          <a:xfrm>
            <a:off x="476250" y="466725"/>
            <a:ext cx="1928813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Technology</a:t>
            </a:r>
            <a:endParaRPr lang="en-US" sz="28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6725" y="457200"/>
            <a:ext cx="48577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DEMO</a:t>
            </a:r>
            <a:endParaRPr lang="en-US" sz="1283" dirty="0"/>
          </a:p>
        </p:txBody>
      </p:sp>
      <p:sp>
        <p:nvSpPr>
          <p:cNvPr id="3" name="Text 1"/>
          <p:cNvSpPr/>
          <p:nvPr/>
        </p:nvSpPr>
        <p:spPr>
          <a:xfrm>
            <a:off x="466725" y="995363"/>
            <a:ext cx="49625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Let’s see our website in action!</a:t>
            </a:r>
            <a:endParaRPr lang="en-US" sz="2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-11111" t="0" b="22378"/>
          <a:stretch/>
        </p:blipFill>
        <p:spPr>
          <a:xfrm>
            <a:off x="1562100" y="1857375"/>
            <a:ext cx="6690392" cy="351192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6250" y="476250"/>
            <a:ext cx="4891088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4988"/>
              </a:lnSpc>
              <a:buNone/>
            </a:pPr>
            <a:r>
              <a:rPr lang="en-US" sz="4988" dirty="0">
                <a:solidFill>
                  <a:srgbClr val="FFFFFF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Q&amp;A</a:t>
            </a:r>
            <a:endParaRPr lang="en-US" sz="4988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995738" y="0"/>
            <a:ext cx="5268069" cy="4472730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995738" y="0"/>
            <a:ext cx="5141509" cy="43529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3853087" y="1076325"/>
            <a:ext cx="5638799" cy="43243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2925" y="1076325"/>
            <a:ext cx="2947988" cy="12001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542925" y="1076325"/>
            <a:ext cx="2947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The Problem</a:t>
            </a:r>
            <a:endParaRPr lang="en-US" sz="1283" dirty="0"/>
          </a:p>
        </p:txBody>
      </p:sp>
      <p:sp>
        <p:nvSpPr>
          <p:cNvPr id="5" name="Text 2"/>
          <p:cNvSpPr/>
          <p:nvPr/>
        </p:nvSpPr>
        <p:spPr>
          <a:xfrm>
            <a:off x="542925" y="1347788"/>
            <a:ext cx="2947988" cy="9286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Heart disease is the leading cause of death globally, yet early warning signs often go unnoticed. Traditional risk assessment requires clinical visits, making prevention inaccessible for many.</a:t>
            </a:r>
            <a:endParaRPr lang="en-US" sz="1140" dirty="0"/>
          </a:p>
        </p:txBody>
      </p:sp>
      <p:sp>
        <p:nvSpPr>
          <p:cNvPr id="6" name="Shape 3"/>
          <p:cNvSpPr/>
          <p:nvPr/>
        </p:nvSpPr>
        <p:spPr>
          <a:xfrm>
            <a:off x="542925" y="2414588"/>
            <a:ext cx="2947988" cy="1014413"/>
          </a:xfrm>
          <a:prstGeom prst="rect">
            <a:avLst/>
          </a:prstGeom>
          <a:noFill/>
          <a:ln/>
        </p:spPr>
      </p:sp>
      <p:sp>
        <p:nvSpPr>
          <p:cNvPr id="7" name="Text 4"/>
          <p:cNvSpPr/>
          <p:nvPr/>
        </p:nvSpPr>
        <p:spPr>
          <a:xfrm>
            <a:off x="542925" y="2414588"/>
            <a:ext cx="2947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Target Audience</a:t>
            </a:r>
            <a:endParaRPr lang="en-US" sz="1283" dirty="0"/>
          </a:p>
        </p:txBody>
      </p:sp>
      <p:sp>
        <p:nvSpPr>
          <p:cNvPr id="8" name="Text 5"/>
          <p:cNvSpPr/>
          <p:nvPr/>
        </p:nvSpPr>
        <p:spPr>
          <a:xfrm>
            <a:off x="542925" y="2686050"/>
            <a:ext cx="2947988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Individuals concerned about heart health, patients with risk factors like high blood pressure or diabetes, and doctors seeking quick screening tools for early intervention.</a:t>
            </a:r>
            <a:endParaRPr lang="en-US" sz="1140" dirty="0"/>
          </a:p>
        </p:txBody>
      </p:sp>
      <p:sp>
        <p:nvSpPr>
          <p:cNvPr id="9" name="Shape 6"/>
          <p:cNvSpPr/>
          <p:nvPr/>
        </p:nvSpPr>
        <p:spPr>
          <a:xfrm>
            <a:off x="542925" y="3567113"/>
            <a:ext cx="2947988" cy="1014413"/>
          </a:xfrm>
          <a:prstGeom prst="rect">
            <a:avLst/>
          </a:prstGeom>
          <a:noFill/>
          <a:ln/>
        </p:spPr>
      </p:sp>
      <p:sp>
        <p:nvSpPr>
          <p:cNvPr id="10" name="Text 7"/>
          <p:cNvSpPr/>
          <p:nvPr/>
        </p:nvSpPr>
        <p:spPr>
          <a:xfrm>
            <a:off x="542925" y="3567113"/>
            <a:ext cx="2947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Our Solution</a:t>
            </a:r>
            <a:endParaRPr lang="en-US" sz="1283" dirty="0"/>
          </a:p>
        </p:txBody>
      </p:sp>
      <p:sp>
        <p:nvSpPr>
          <p:cNvPr id="11" name="Text 8"/>
          <p:cNvSpPr/>
          <p:nvPr/>
        </p:nvSpPr>
        <p:spPr>
          <a:xfrm>
            <a:off x="542925" y="3838575"/>
            <a:ext cx="2947988" cy="7429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 delivers instant, AI-powered risk scores with clear explanations of contributing factors, making heart health assessment fast, accessible, and actionable.</a:t>
            </a:r>
            <a:endParaRPr lang="en-US" sz="1140" dirty="0"/>
          </a:p>
        </p:txBody>
      </p:sp>
      <p:sp>
        <p:nvSpPr>
          <p:cNvPr id="12" name="Text 9"/>
          <p:cNvSpPr/>
          <p:nvPr/>
        </p:nvSpPr>
        <p:spPr>
          <a:xfrm>
            <a:off x="542925" y="533400"/>
            <a:ext cx="1428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3010"/>
              </a:lnSpc>
              <a:buNone/>
            </a:pPr>
            <a:r>
              <a:rPr lang="en-US" sz="2280" spc="-4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Motivation</a:t>
            </a:r>
            <a:endParaRPr lang="en-US" sz="228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633913" y="1447800"/>
            <a:ext cx="3376613" cy="47625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4633913" y="1447800"/>
            <a:ext cx="3376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Phase 1 – Landing Page</a:t>
            </a:r>
            <a:endParaRPr lang="en-US" sz="1283" dirty="0"/>
          </a:p>
        </p:txBody>
      </p:sp>
      <p:sp>
        <p:nvSpPr>
          <p:cNvPr id="4" name="Text 2"/>
          <p:cNvSpPr/>
          <p:nvPr/>
        </p:nvSpPr>
        <p:spPr>
          <a:xfrm>
            <a:off x="4633913" y="1719263"/>
            <a:ext cx="3376613" cy="20478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39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Introduction, key stats, how it works, and FAQ</a:t>
            </a:r>
            <a:endParaRPr lang="en-US" sz="1283" dirty="0"/>
          </a:p>
        </p:txBody>
      </p:sp>
      <p:sp>
        <p:nvSpPr>
          <p:cNvPr id="5" name="Shape 3"/>
          <p:cNvSpPr/>
          <p:nvPr/>
        </p:nvSpPr>
        <p:spPr>
          <a:xfrm>
            <a:off x="4633913" y="2095500"/>
            <a:ext cx="3376613" cy="681038"/>
          </a:xfrm>
          <a:prstGeom prst="rect">
            <a:avLst/>
          </a:prstGeom>
          <a:noFill/>
          <a:ln/>
        </p:spPr>
      </p:sp>
      <p:sp>
        <p:nvSpPr>
          <p:cNvPr id="6" name="Text 4"/>
          <p:cNvSpPr/>
          <p:nvPr/>
        </p:nvSpPr>
        <p:spPr>
          <a:xfrm>
            <a:off x="4633913" y="2095500"/>
            <a:ext cx="3376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Phase 2 – Authorization</a:t>
            </a:r>
            <a:endParaRPr lang="en-US" sz="1283" dirty="0"/>
          </a:p>
        </p:txBody>
      </p:sp>
      <p:sp>
        <p:nvSpPr>
          <p:cNvPr id="7" name="Text 5"/>
          <p:cNvSpPr/>
          <p:nvPr/>
        </p:nvSpPr>
        <p:spPr>
          <a:xfrm>
            <a:off x="4633913" y="2366963"/>
            <a:ext cx="3376613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39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Secure login and registration for patients and doctors</a:t>
            </a:r>
            <a:endParaRPr lang="en-US" sz="1283" dirty="0"/>
          </a:p>
        </p:txBody>
      </p:sp>
      <p:sp>
        <p:nvSpPr>
          <p:cNvPr id="8" name="Shape 6"/>
          <p:cNvSpPr/>
          <p:nvPr/>
        </p:nvSpPr>
        <p:spPr>
          <a:xfrm>
            <a:off x="4633913" y="2947988"/>
            <a:ext cx="3376613" cy="681038"/>
          </a:xfrm>
          <a:prstGeom prst="rect">
            <a:avLst/>
          </a:prstGeom>
          <a:noFill/>
          <a:ln/>
        </p:spPr>
      </p:sp>
      <p:sp>
        <p:nvSpPr>
          <p:cNvPr id="9" name="Text 7"/>
          <p:cNvSpPr/>
          <p:nvPr/>
        </p:nvSpPr>
        <p:spPr>
          <a:xfrm>
            <a:off x="4633913" y="2947988"/>
            <a:ext cx="3376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Phase 3 – Patients Page</a:t>
            </a:r>
            <a:endParaRPr lang="en-US" sz="1283" dirty="0"/>
          </a:p>
        </p:txBody>
      </p:sp>
      <p:sp>
        <p:nvSpPr>
          <p:cNvPr id="10" name="Text 8"/>
          <p:cNvSpPr/>
          <p:nvPr/>
        </p:nvSpPr>
        <p:spPr>
          <a:xfrm>
            <a:off x="4633913" y="3219450"/>
            <a:ext cx="3376613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39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Input health metrics, view risk score, and track history</a:t>
            </a:r>
            <a:endParaRPr lang="en-US" sz="1283" dirty="0"/>
          </a:p>
        </p:txBody>
      </p:sp>
      <p:sp>
        <p:nvSpPr>
          <p:cNvPr id="11" name="Shape 9"/>
          <p:cNvSpPr/>
          <p:nvPr/>
        </p:nvSpPr>
        <p:spPr>
          <a:xfrm>
            <a:off x="4633913" y="3800475"/>
            <a:ext cx="3376613" cy="681038"/>
          </a:xfrm>
          <a:prstGeom prst="rect">
            <a:avLst/>
          </a:prstGeom>
          <a:noFill/>
          <a:ln/>
        </p:spPr>
      </p:sp>
      <p:sp>
        <p:nvSpPr>
          <p:cNvPr id="12" name="Text 10"/>
          <p:cNvSpPr/>
          <p:nvPr/>
        </p:nvSpPr>
        <p:spPr>
          <a:xfrm>
            <a:off x="4633913" y="3800475"/>
            <a:ext cx="33766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Phase 4 – Doctors Page</a:t>
            </a:r>
            <a:endParaRPr lang="en-US" sz="1283" dirty="0"/>
          </a:p>
        </p:txBody>
      </p:sp>
      <p:sp>
        <p:nvSpPr>
          <p:cNvPr id="13" name="Text 11"/>
          <p:cNvSpPr/>
          <p:nvPr/>
        </p:nvSpPr>
        <p:spPr>
          <a:xfrm>
            <a:off x="4633913" y="4071938"/>
            <a:ext cx="3376613" cy="4095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39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Monitor patients, review assessments, and manage care</a:t>
            </a:r>
            <a:endParaRPr lang="en-US" sz="1283" dirty="0"/>
          </a:p>
        </p:txBody>
      </p:sp>
      <p:pic>
        <p:nvPicPr>
          <p:cNvPr id="1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1157288" y="3939461"/>
            <a:ext cx="2888040" cy="872273"/>
          </a:xfrm>
          <a:prstGeom prst="rect">
            <a:avLst/>
          </a:prstGeom>
        </p:spPr>
      </p:pic>
      <p:pic>
        <p:nvPicPr>
          <p:cNvPr id="15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157288" y="3158848"/>
            <a:ext cx="2888042" cy="1561228"/>
          </a:xfrm>
          <a:prstGeom prst="rect">
            <a:avLst/>
          </a:prstGeom>
        </p:spPr>
      </p:pic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1161859" y="3954060"/>
            <a:ext cx="2912529" cy="795746"/>
          </a:xfrm>
          <a:prstGeom prst="rect">
            <a:avLst/>
          </a:prstGeom>
        </p:spPr>
      </p:pic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1157288" y="2860603"/>
            <a:ext cx="2888042" cy="1561228"/>
          </a:xfrm>
          <a:prstGeom prst="rect">
            <a:avLst/>
          </a:prstGeom>
        </p:spPr>
      </p:pic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1157288" y="3641218"/>
            <a:ext cx="2888040" cy="872273"/>
          </a:xfrm>
          <a:prstGeom prst="rect">
            <a:avLst/>
          </a:prstGeom>
        </p:spPr>
      </p:pic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1161859" y="3655816"/>
            <a:ext cx="2912529" cy="795746"/>
          </a:xfrm>
          <a:prstGeom prst="rect">
            <a:avLst/>
          </a:prstGeom>
        </p:spPr>
      </p:pic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1152525" y="2405063"/>
            <a:ext cx="2888042" cy="1561228"/>
          </a:xfrm>
          <a:prstGeom prst="rect">
            <a:avLst/>
          </a:prstGeom>
        </p:spPr>
      </p:pic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152525" y="3185677"/>
            <a:ext cx="2888040" cy="872273"/>
          </a:xfrm>
          <a:prstGeom prst="rect">
            <a:avLst/>
          </a:prstGeom>
        </p:spPr>
      </p:pic>
      <p:pic>
        <p:nvPicPr>
          <p:cNvPr id="22" name="Image 8" descr="preencoded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1157097" y="3200274"/>
            <a:ext cx="2912529" cy="795745"/>
          </a:xfrm>
          <a:prstGeom prst="rect">
            <a:avLst/>
          </a:prstGeom>
        </p:spPr>
      </p:pic>
      <p:pic>
        <p:nvPicPr>
          <p:cNvPr id="23" name="Image 9" descr="preencoded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1152525" y="1643063"/>
            <a:ext cx="2888042" cy="1561228"/>
          </a:xfrm>
          <a:prstGeom prst="rect">
            <a:avLst/>
          </a:prstGeom>
        </p:spPr>
      </p:pic>
      <p:pic>
        <p:nvPicPr>
          <p:cNvPr id="24" name="Image 10" descr="preencoded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1152525" y="2423677"/>
            <a:ext cx="2888040" cy="872273"/>
          </a:xfrm>
          <a:prstGeom prst="rect">
            <a:avLst/>
          </a:prstGeom>
        </p:spPr>
      </p:pic>
      <p:pic>
        <p:nvPicPr>
          <p:cNvPr id="25" name="Image 11" descr="preencoded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1157097" y="2438274"/>
            <a:ext cx="2912529" cy="795745"/>
          </a:xfrm>
          <a:prstGeom prst="rect">
            <a:avLst/>
          </a:prstGeom>
        </p:spPr>
      </p:pic>
      <p:sp>
        <p:nvSpPr>
          <p:cNvPr id="26" name="Text 12"/>
          <p:cNvSpPr/>
          <p:nvPr/>
        </p:nvSpPr>
        <p:spPr>
          <a:xfrm>
            <a:off x="466725" y="457200"/>
            <a:ext cx="7048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Overview</a:t>
            </a:r>
            <a:endParaRPr lang="en-US" sz="1283" dirty="0"/>
          </a:p>
        </p:txBody>
      </p:sp>
      <p:sp>
        <p:nvSpPr>
          <p:cNvPr id="27" name="Text 13"/>
          <p:cNvSpPr/>
          <p:nvPr/>
        </p:nvSpPr>
        <p:spPr>
          <a:xfrm>
            <a:off x="466725" y="685800"/>
            <a:ext cx="5424488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From metrics to action in minutes</a:t>
            </a:r>
            <a:endParaRPr lang="en-US" sz="2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925" y="2109788"/>
            <a:ext cx="2724150" cy="1200150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542925" y="2109788"/>
            <a:ext cx="27241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This Page consists of several features</a:t>
            </a:r>
            <a:endParaRPr lang="en-US" sz="1283" dirty="0"/>
          </a:p>
        </p:txBody>
      </p:sp>
      <p:sp>
        <p:nvSpPr>
          <p:cNvPr id="4" name="Text 2"/>
          <p:cNvSpPr/>
          <p:nvPr/>
        </p:nvSpPr>
        <p:spPr>
          <a:xfrm>
            <a:off x="542925" y="2381250"/>
            <a:ext cx="2724150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Hero Section</a:t>
            </a:r>
            <a:endParaRPr lang="en-US" sz="1140" dirty="0"/>
          </a:p>
        </p:txBody>
      </p:sp>
      <p:sp>
        <p:nvSpPr>
          <p:cNvPr id="5" name="Text 3"/>
          <p:cNvSpPr/>
          <p:nvPr/>
        </p:nvSpPr>
        <p:spPr>
          <a:xfrm>
            <a:off x="542925" y="2628900"/>
            <a:ext cx="2724150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Why Choose CardioGuard</a:t>
            </a:r>
            <a:endParaRPr lang="en-US" sz="1140" dirty="0"/>
          </a:p>
        </p:txBody>
      </p:sp>
      <p:sp>
        <p:nvSpPr>
          <p:cNvPr id="6" name="Text 4"/>
          <p:cNvSpPr/>
          <p:nvPr/>
        </p:nvSpPr>
        <p:spPr>
          <a:xfrm>
            <a:off x="542925" y="2876550"/>
            <a:ext cx="2724150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Process Slider</a:t>
            </a:r>
            <a:endParaRPr lang="en-US" sz="1140" dirty="0"/>
          </a:p>
        </p:txBody>
      </p:sp>
      <p:sp>
        <p:nvSpPr>
          <p:cNvPr id="7" name="Text 5"/>
          <p:cNvSpPr/>
          <p:nvPr/>
        </p:nvSpPr>
        <p:spPr>
          <a:xfrm>
            <a:off x="542925" y="3124200"/>
            <a:ext cx="2724150" cy="18573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FAQ Accordion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542925" y="990600"/>
            <a:ext cx="22193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Landing Page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sp>
        <p:nvSpPr>
          <p:cNvPr id="10" name="Shape 8"/>
          <p:cNvSpPr/>
          <p:nvPr/>
        </p:nvSpPr>
        <p:spPr>
          <a:xfrm>
            <a:off x="661988" y="3581400"/>
            <a:ext cx="7820025" cy="3128963"/>
          </a:xfrm>
          <a:prstGeom prst="ellipse">
            <a:avLst/>
          </a:prstGeom>
          <a:solidFill>
            <a:srgbClr val="3377FF">
              <a:alpha val="20000"/>
            </a:srgbClr>
          </a:solidFill>
          <a:ln/>
        </p:spPr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014913" y="3509963"/>
            <a:ext cx="3757654" cy="1814513"/>
          </a:xfrm>
          <a:prstGeom prst="rect">
            <a:avLst/>
          </a:prstGeom>
        </p:spPr>
      </p:pic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1905000" y="3219450"/>
            <a:ext cx="3881438" cy="1883478"/>
          </a:xfrm>
          <a:prstGeom prst="rect">
            <a:avLst/>
          </a:prstGeom>
        </p:spPr>
      </p:pic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4938713" y="2133600"/>
            <a:ext cx="3690937" cy="1943078"/>
          </a:xfrm>
          <a:prstGeom prst="rect">
            <a:avLst/>
          </a:prstGeom>
        </p:spPr>
      </p:pic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3810000" y="976312"/>
            <a:ext cx="3651359" cy="1790700"/>
          </a:xfrm>
          <a:prstGeom prst="rect">
            <a:avLst/>
          </a:prstGeom>
        </p:spPr>
      </p:pic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4476750" y="1814513"/>
            <a:ext cx="95250" cy="95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925" y="2014538"/>
            <a:ext cx="3409950" cy="2424113"/>
          </a:xfrm>
          <a:prstGeom prst="rect">
            <a:avLst/>
          </a:prstGeom>
          <a:noFill/>
          <a:ln/>
        </p:spPr>
      </p:sp>
      <p:sp>
        <p:nvSpPr>
          <p:cNvPr id="3" name="Text 1"/>
          <p:cNvSpPr/>
          <p:nvPr/>
        </p:nvSpPr>
        <p:spPr>
          <a:xfrm>
            <a:off x="542925" y="2014538"/>
            <a:ext cx="3409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Different roles</a:t>
            </a:r>
            <a:endParaRPr lang="en-US" sz="1283" dirty="0"/>
          </a:p>
        </p:txBody>
      </p:sp>
      <p:sp>
        <p:nvSpPr>
          <p:cNvPr id="4" name="Text 2"/>
          <p:cNvSpPr/>
          <p:nvPr/>
        </p:nvSpPr>
        <p:spPr>
          <a:xfrm>
            <a:off x="542925" y="2286000"/>
            <a:ext cx="3409950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Users can sign in or sign up as either a patient or a doctor, each with tailored dashboard access.</a:t>
            </a:r>
            <a:endParaRPr lang="en-US" sz="1140" dirty="0"/>
          </a:p>
        </p:txBody>
      </p:sp>
      <p:sp>
        <p:nvSpPr>
          <p:cNvPr id="5" name="Text 3"/>
          <p:cNvSpPr/>
          <p:nvPr/>
        </p:nvSpPr>
        <p:spPr>
          <a:xfrm>
            <a:off x="542925" y="2719388"/>
            <a:ext cx="3409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Hashing</a:t>
            </a:r>
            <a:endParaRPr lang="en-US" sz="1283" dirty="0"/>
          </a:p>
        </p:txBody>
      </p:sp>
      <p:sp>
        <p:nvSpPr>
          <p:cNvPr id="6" name="Text 4"/>
          <p:cNvSpPr/>
          <p:nvPr/>
        </p:nvSpPr>
        <p:spPr>
          <a:xfrm>
            <a:off x="542925" y="2990850"/>
            <a:ext cx="34099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User credentials are stored securely in the database. Passwords are automatically hashed by Django and verified against the stored hash during login.</a:t>
            </a:r>
            <a:endParaRPr lang="en-US" sz="1140" dirty="0"/>
          </a:p>
        </p:txBody>
      </p:sp>
      <p:sp>
        <p:nvSpPr>
          <p:cNvPr id="7" name="Text 5"/>
          <p:cNvSpPr/>
          <p:nvPr/>
        </p:nvSpPr>
        <p:spPr>
          <a:xfrm>
            <a:off x="542925" y="3609975"/>
            <a:ext cx="3409950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Tokens</a:t>
            </a:r>
            <a:endParaRPr lang="en-US" sz="1283" dirty="0"/>
          </a:p>
        </p:txBody>
      </p:sp>
      <p:sp>
        <p:nvSpPr>
          <p:cNvPr id="8" name="Text 6"/>
          <p:cNvSpPr/>
          <p:nvPr/>
        </p:nvSpPr>
        <p:spPr>
          <a:xfrm>
            <a:off x="542925" y="3881438"/>
            <a:ext cx="3409950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402"/>
              </a:lnSpc>
              <a:buNone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Access tokens are valid for 15 minutes; refresh tokens last 1 day. Every API request is authenticated by validating the access token.</a:t>
            </a:r>
            <a:endParaRPr lang="en-US" sz="1140" dirty="0"/>
          </a:p>
        </p:txBody>
      </p:sp>
      <p:sp>
        <p:nvSpPr>
          <p:cNvPr id="9" name="Text 7"/>
          <p:cNvSpPr/>
          <p:nvPr/>
        </p:nvSpPr>
        <p:spPr>
          <a:xfrm>
            <a:off x="8634413" y="4695825"/>
            <a:ext cx="47625" cy="1143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 indent="0" marL="0">
              <a:lnSpc>
                <a:spcPts val="855"/>
              </a:lnSpc>
              <a:buNone/>
            </a:pPr>
            <a:r>
              <a:rPr lang="en-US" sz="57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9</a:t>
            </a:r>
            <a:endParaRPr lang="en-US" sz="570" dirty="0"/>
          </a:p>
        </p:txBody>
      </p:sp>
      <p:sp>
        <p:nvSpPr>
          <p:cNvPr id="10" name="Text 8"/>
          <p:cNvSpPr/>
          <p:nvPr/>
        </p:nvSpPr>
        <p:spPr>
          <a:xfrm>
            <a:off x="542925" y="990600"/>
            <a:ext cx="22288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Authorization</a:t>
            </a:r>
            <a:endParaRPr lang="en-US" sz="2850" dirty="0"/>
          </a:p>
        </p:txBody>
      </p:sp>
      <p:sp>
        <p:nvSpPr>
          <p:cNvPr id="11" name="Text 9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pic>
        <p:nvPicPr>
          <p:cNvPr id="1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572000" y="1090613"/>
            <a:ext cx="3529668" cy="3024188"/>
          </a:xfrm>
          <a:prstGeom prst="rect">
            <a:avLst/>
          </a:prstGeom>
        </p:spPr>
      </p:pic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143625" y="2681288"/>
            <a:ext cx="3381375" cy="27193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925" y="1552575"/>
            <a:ext cx="3614738" cy="169545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42925" y="1552575"/>
            <a:ext cx="3614738" cy="169545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542925" y="1552575"/>
            <a:ext cx="2185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Features available for patients</a:t>
            </a:r>
            <a:endParaRPr lang="en-US" sz="1283" dirty="0"/>
          </a:p>
        </p:txBody>
      </p:sp>
      <p:sp>
        <p:nvSpPr>
          <p:cNvPr id="5" name="Text 3"/>
          <p:cNvSpPr/>
          <p:nvPr/>
        </p:nvSpPr>
        <p:spPr>
          <a:xfrm>
            <a:off x="542925" y="1824038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View all your previous assessments stored in your account</a:t>
            </a:r>
            <a:endParaRPr lang="en-US" sz="1140" dirty="0"/>
          </a:p>
        </p:txBody>
      </p:sp>
      <p:sp>
        <p:nvSpPr>
          <p:cNvPr id="6" name="Text 4"/>
          <p:cNvSpPr/>
          <p:nvPr/>
        </p:nvSpPr>
        <p:spPr>
          <a:xfrm>
            <a:off x="542925" y="2257425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Complete an assessment by filling out 6 mandatory and 2 optional fields</a:t>
            </a:r>
            <a:endParaRPr lang="en-US" sz="1140" dirty="0"/>
          </a:p>
        </p:txBody>
      </p:sp>
      <p:sp>
        <p:nvSpPr>
          <p:cNvPr id="7" name="Text 5"/>
          <p:cNvSpPr/>
          <p:nvPr/>
        </p:nvSpPr>
        <p:spPr>
          <a:xfrm>
            <a:off x="542925" y="2690813"/>
            <a:ext cx="3614738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After submitting, receive a detailed results page showing your risk percentage, factor-by-factor breakdown, and progress over time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542925" y="990600"/>
            <a:ext cx="2266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Patients Page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295775" y="990600"/>
            <a:ext cx="4905970" cy="3381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42925" y="1552575"/>
            <a:ext cx="3614738" cy="1695450"/>
          </a:xfrm>
          <a:prstGeom prst="rect">
            <a:avLst/>
          </a:prstGeom>
          <a:noFill/>
          <a:ln/>
        </p:spPr>
      </p:sp>
      <p:sp>
        <p:nvSpPr>
          <p:cNvPr id="3" name="Shape 1"/>
          <p:cNvSpPr/>
          <p:nvPr/>
        </p:nvSpPr>
        <p:spPr>
          <a:xfrm>
            <a:off x="542925" y="1552575"/>
            <a:ext cx="3614738" cy="1695450"/>
          </a:xfrm>
          <a:prstGeom prst="rect">
            <a:avLst/>
          </a:prstGeom>
          <a:noFill/>
          <a:ln/>
        </p:spPr>
      </p:sp>
      <p:sp>
        <p:nvSpPr>
          <p:cNvPr id="4" name="Text 2"/>
          <p:cNvSpPr/>
          <p:nvPr/>
        </p:nvSpPr>
        <p:spPr>
          <a:xfrm>
            <a:off x="542925" y="1552575"/>
            <a:ext cx="2185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Features available for patients</a:t>
            </a:r>
            <a:endParaRPr lang="en-US" sz="1283" dirty="0"/>
          </a:p>
        </p:txBody>
      </p:sp>
      <p:sp>
        <p:nvSpPr>
          <p:cNvPr id="5" name="Text 3"/>
          <p:cNvSpPr/>
          <p:nvPr/>
        </p:nvSpPr>
        <p:spPr>
          <a:xfrm>
            <a:off x="542925" y="1824038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View all your previous assessments stored in your account</a:t>
            </a:r>
            <a:endParaRPr lang="en-US" sz="1140" dirty="0"/>
          </a:p>
        </p:txBody>
      </p:sp>
      <p:sp>
        <p:nvSpPr>
          <p:cNvPr id="6" name="Text 4"/>
          <p:cNvSpPr/>
          <p:nvPr/>
        </p:nvSpPr>
        <p:spPr>
          <a:xfrm>
            <a:off x="542925" y="2257425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Complete an assessment by filling out 6 mandatory and 2 optional fields</a:t>
            </a:r>
            <a:endParaRPr lang="en-US" sz="1140" dirty="0"/>
          </a:p>
        </p:txBody>
      </p:sp>
      <p:sp>
        <p:nvSpPr>
          <p:cNvPr id="7" name="Text 5"/>
          <p:cNvSpPr/>
          <p:nvPr/>
        </p:nvSpPr>
        <p:spPr>
          <a:xfrm>
            <a:off x="542925" y="2690813"/>
            <a:ext cx="3614738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After submitting, receive a detailed results page showing your risk percentage, factor-by-factor breakdown, and progress over time</a:t>
            </a:r>
            <a:endParaRPr lang="en-US" sz="1140" dirty="0"/>
          </a:p>
        </p:txBody>
      </p:sp>
      <p:sp>
        <p:nvSpPr>
          <p:cNvPr id="8" name="Text 6"/>
          <p:cNvSpPr/>
          <p:nvPr/>
        </p:nvSpPr>
        <p:spPr>
          <a:xfrm>
            <a:off x="542925" y="990600"/>
            <a:ext cx="2266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Patients Page</a:t>
            </a:r>
            <a:endParaRPr lang="en-US" sz="2850" dirty="0"/>
          </a:p>
        </p:txBody>
      </p:sp>
      <p:sp>
        <p:nvSpPr>
          <p:cNvPr id="9" name="Text 7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381500" y="1181100"/>
            <a:ext cx="4818227" cy="3324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381500" y="1181100"/>
            <a:ext cx="4819650" cy="401478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42925" y="1552575"/>
            <a:ext cx="3614738" cy="1695450"/>
          </a:xfrm>
          <a:prstGeom prst="rect">
            <a:avLst/>
          </a:prstGeom>
          <a:noFill/>
          <a:ln/>
        </p:spPr>
      </p:sp>
      <p:sp>
        <p:nvSpPr>
          <p:cNvPr id="4" name="Text 1"/>
          <p:cNvSpPr/>
          <p:nvPr/>
        </p:nvSpPr>
        <p:spPr>
          <a:xfrm>
            <a:off x="542925" y="1552575"/>
            <a:ext cx="2185988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Features available for patients</a:t>
            </a:r>
            <a:endParaRPr lang="en-US" sz="1283" dirty="0"/>
          </a:p>
        </p:txBody>
      </p:sp>
      <p:sp>
        <p:nvSpPr>
          <p:cNvPr id="5" name="Text 2"/>
          <p:cNvSpPr/>
          <p:nvPr/>
        </p:nvSpPr>
        <p:spPr>
          <a:xfrm>
            <a:off x="542925" y="1824038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View all your previous assessments stored in your account</a:t>
            </a:r>
            <a:endParaRPr lang="en-US" sz="1140" dirty="0"/>
          </a:p>
        </p:txBody>
      </p:sp>
      <p:sp>
        <p:nvSpPr>
          <p:cNvPr id="6" name="Text 3"/>
          <p:cNvSpPr/>
          <p:nvPr/>
        </p:nvSpPr>
        <p:spPr>
          <a:xfrm>
            <a:off x="542925" y="2257425"/>
            <a:ext cx="3614738" cy="37147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Complete an assessment by filling out 6 mandatory and 2 optional fields</a:t>
            </a:r>
            <a:endParaRPr lang="en-US" sz="1140" dirty="0"/>
          </a:p>
        </p:txBody>
      </p:sp>
      <p:sp>
        <p:nvSpPr>
          <p:cNvPr id="7" name="Text 4"/>
          <p:cNvSpPr/>
          <p:nvPr/>
        </p:nvSpPr>
        <p:spPr>
          <a:xfrm>
            <a:off x="542925" y="2690813"/>
            <a:ext cx="3614738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marL="342900" indent="-342900">
              <a:lnSpc>
                <a:spcPts val="1402"/>
              </a:lnSpc>
              <a:buSzPct val="100000"/>
              <a:buFont typeface="+mj-lt"/>
              <a:buAutoNum type="arabicPeriod" startAt="1"/>
            </a:pPr>
            <a:r>
              <a:rPr lang="en-US" sz="1140" spc="-34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After submitting, receive a detailed results page showing your risk percentage, factor-by-factor breakdown, and progress over time</a:t>
            </a:r>
            <a:endParaRPr lang="en-US" sz="1140" dirty="0"/>
          </a:p>
        </p:txBody>
      </p:sp>
      <p:sp>
        <p:nvSpPr>
          <p:cNvPr id="8" name="Text 5"/>
          <p:cNvSpPr/>
          <p:nvPr/>
        </p:nvSpPr>
        <p:spPr>
          <a:xfrm>
            <a:off x="542925" y="990600"/>
            <a:ext cx="22669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Patients Page</a:t>
            </a:r>
            <a:endParaRPr lang="en-US" sz="2850" dirty="0"/>
          </a:p>
        </p:txBody>
      </p:sp>
      <p:sp>
        <p:nvSpPr>
          <p:cNvPr id="9" name="Text 6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6250" y="3219450"/>
            <a:ext cx="2757488" cy="12715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228975" y="3219450"/>
            <a:ext cx="2690813" cy="120491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991225" y="3219450"/>
            <a:ext cx="2690813" cy="1204913"/>
          </a:xfrm>
          <a:prstGeom prst="rect">
            <a:avLst/>
          </a:prstGeom>
        </p:spPr>
      </p:pic>
      <p:sp>
        <p:nvSpPr>
          <p:cNvPr id="5" name="Shape 0"/>
          <p:cNvSpPr/>
          <p:nvPr/>
        </p:nvSpPr>
        <p:spPr>
          <a:xfrm>
            <a:off x="476250" y="2081212"/>
            <a:ext cx="2690813" cy="1257300"/>
          </a:xfrm>
          <a:prstGeom prst="rect">
            <a:avLst/>
          </a:prstGeom>
          <a:noFill/>
          <a:ln/>
        </p:spPr>
      </p:sp>
      <p:sp>
        <p:nvSpPr>
          <p:cNvPr id="6" name="Text 1"/>
          <p:cNvSpPr/>
          <p:nvPr/>
        </p:nvSpPr>
        <p:spPr>
          <a:xfrm>
            <a:off x="476250" y="2081212"/>
            <a:ext cx="2690813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9"/>
              </a:lnSpc>
              <a:buNone/>
            </a:pPr>
            <a:r>
              <a:rPr lang="en-US" sz="2138" spc="-107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Doctors Portal</a:t>
            </a:r>
            <a:endParaRPr lang="en-US" sz="2138" dirty="0"/>
          </a:p>
        </p:txBody>
      </p:sp>
      <p:sp>
        <p:nvSpPr>
          <p:cNvPr id="7" name="Text 2"/>
          <p:cNvSpPr/>
          <p:nvPr/>
        </p:nvSpPr>
        <p:spPr>
          <a:xfrm>
            <a:off x="476250" y="2495550"/>
            <a:ext cx="2690813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Centralized patient management</a:t>
            </a:r>
            <a:endParaRPr lang="en-US" sz="1283" dirty="0"/>
          </a:p>
        </p:txBody>
      </p:sp>
      <p:sp>
        <p:nvSpPr>
          <p:cNvPr id="8" name="Text 3"/>
          <p:cNvSpPr/>
          <p:nvPr/>
        </p:nvSpPr>
        <p:spPr>
          <a:xfrm>
            <a:off x="476250" y="2767013"/>
            <a:ext cx="2690813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2"/>
              </a:lnSpc>
              <a:buNone/>
            </a:pPr>
            <a:r>
              <a:rPr lang="en-US" sz="855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View all your assigned patients, track their risk status, and access their assessment history—all from one dashboard.</a:t>
            </a:r>
            <a:endParaRPr lang="en-US" sz="855" dirty="0"/>
          </a:p>
        </p:txBody>
      </p:sp>
      <p:sp>
        <p:nvSpPr>
          <p:cNvPr id="9" name="Shape 4"/>
          <p:cNvSpPr/>
          <p:nvPr/>
        </p:nvSpPr>
        <p:spPr>
          <a:xfrm>
            <a:off x="3224213" y="2081212"/>
            <a:ext cx="2695575" cy="1114425"/>
          </a:xfrm>
          <a:prstGeom prst="rect">
            <a:avLst/>
          </a:prstGeom>
          <a:noFill/>
          <a:ln/>
        </p:spPr>
      </p:sp>
      <p:sp>
        <p:nvSpPr>
          <p:cNvPr id="10" name="Text 5"/>
          <p:cNvSpPr/>
          <p:nvPr/>
        </p:nvSpPr>
        <p:spPr>
          <a:xfrm>
            <a:off x="3224213" y="2081212"/>
            <a:ext cx="269557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9"/>
              </a:lnSpc>
              <a:buNone/>
            </a:pPr>
            <a:r>
              <a:rPr lang="en-US" sz="2138" spc="-107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Add Patients</a:t>
            </a:r>
            <a:endParaRPr lang="en-US" sz="2138" dirty="0"/>
          </a:p>
        </p:txBody>
      </p:sp>
      <p:sp>
        <p:nvSpPr>
          <p:cNvPr id="11" name="Text 6"/>
          <p:cNvSpPr/>
          <p:nvPr/>
        </p:nvSpPr>
        <p:spPr>
          <a:xfrm>
            <a:off x="3224213" y="2495550"/>
            <a:ext cx="26955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Register new patients quickly</a:t>
            </a:r>
            <a:endParaRPr lang="en-US" sz="1283" dirty="0"/>
          </a:p>
        </p:txBody>
      </p:sp>
      <p:sp>
        <p:nvSpPr>
          <p:cNvPr id="12" name="Text 7"/>
          <p:cNvSpPr/>
          <p:nvPr/>
        </p:nvSpPr>
        <p:spPr>
          <a:xfrm>
            <a:off x="3224213" y="2767013"/>
            <a:ext cx="26955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2"/>
              </a:lnSpc>
              <a:buNone/>
            </a:pPr>
            <a:r>
              <a:rPr lang="en-US" sz="855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Add patients to the system by entering their basic details. Once added, they appear in your management list for ongoing monitoring.</a:t>
            </a:r>
            <a:endParaRPr lang="en-US" sz="855" dirty="0"/>
          </a:p>
        </p:txBody>
      </p:sp>
      <p:sp>
        <p:nvSpPr>
          <p:cNvPr id="13" name="Shape 8"/>
          <p:cNvSpPr/>
          <p:nvPr/>
        </p:nvSpPr>
        <p:spPr>
          <a:xfrm>
            <a:off x="5976938" y="2081212"/>
            <a:ext cx="2695575" cy="1114425"/>
          </a:xfrm>
          <a:prstGeom prst="rect">
            <a:avLst/>
          </a:prstGeom>
          <a:noFill/>
          <a:ln/>
        </p:spPr>
      </p:sp>
      <p:sp>
        <p:nvSpPr>
          <p:cNvPr id="14" name="Text 9"/>
          <p:cNvSpPr/>
          <p:nvPr/>
        </p:nvSpPr>
        <p:spPr>
          <a:xfrm>
            <a:off x="5976938" y="2081212"/>
            <a:ext cx="2695575" cy="3524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629"/>
              </a:lnSpc>
              <a:buNone/>
            </a:pPr>
            <a:r>
              <a:rPr lang="en-US" sz="2138" spc="-107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View Assessments</a:t>
            </a:r>
            <a:endParaRPr lang="en-US" sz="2138" dirty="0"/>
          </a:p>
        </p:txBody>
      </p:sp>
      <p:sp>
        <p:nvSpPr>
          <p:cNvPr id="15" name="Text 10"/>
          <p:cNvSpPr/>
          <p:nvPr/>
        </p:nvSpPr>
        <p:spPr>
          <a:xfrm>
            <a:off x="5976938" y="2495550"/>
            <a:ext cx="269557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577"/>
              </a:lnSpc>
              <a:buNone/>
            </a:pPr>
            <a:r>
              <a:rPr lang="en-US" sz="1283" spc="-38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Access detailed risk reports</a:t>
            </a:r>
            <a:endParaRPr lang="en-US" sz="1283" dirty="0"/>
          </a:p>
        </p:txBody>
      </p:sp>
      <p:sp>
        <p:nvSpPr>
          <p:cNvPr id="16" name="Text 11"/>
          <p:cNvSpPr/>
          <p:nvPr/>
        </p:nvSpPr>
        <p:spPr>
          <a:xfrm>
            <a:off x="5976938" y="2767013"/>
            <a:ext cx="269557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052"/>
              </a:lnSpc>
              <a:buNone/>
            </a:pPr>
            <a:r>
              <a:rPr lang="en-US" sz="855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Review each patient's assessment results, including risk percentage, contributing factors, and health metric breakdown.</a:t>
            </a:r>
            <a:endParaRPr lang="en-US" sz="855" dirty="0"/>
          </a:p>
        </p:txBody>
      </p:sp>
      <p:sp>
        <p:nvSpPr>
          <p:cNvPr id="17" name="Text 12"/>
          <p:cNvSpPr/>
          <p:nvPr/>
        </p:nvSpPr>
        <p:spPr>
          <a:xfrm>
            <a:off x="542925" y="533400"/>
            <a:ext cx="947737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693"/>
              </a:lnSpc>
              <a:buNone/>
            </a:pPr>
            <a:r>
              <a:rPr lang="en-US" sz="1283" spc="-26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CardioGuard</a:t>
            </a:r>
            <a:endParaRPr lang="en-US" sz="1283" dirty="0"/>
          </a:p>
        </p:txBody>
      </p:sp>
      <p:sp>
        <p:nvSpPr>
          <p:cNvPr id="18" name="Text 13"/>
          <p:cNvSpPr/>
          <p:nvPr/>
        </p:nvSpPr>
        <p:spPr>
          <a:xfrm>
            <a:off x="542925" y="990600"/>
            <a:ext cx="22098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850" b="1" spc="-85" kern="0" dirty="0">
                <a:solidFill>
                  <a:srgbClr val="000000">
                    <a:alpha val="99000"/>
                  </a:srgbClr>
                </a:solidFill>
                <a:latin typeface="Radio Canada Big" pitchFamily="34" charset="0"/>
                <a:ea typeface="Radio Canada Big" pitchFamily="34" charset="-122"/>
                <a:cs typeface="Radio Canada Big" pitchFamily="34" charset="-120"/>
              </a:rPr>
              <a:t>Doctors Page</a:t>
            </a:r>
            <a:endParaRPr lang="en-US" sz="2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2026-02-26T16:17:15Z</dcterms:created>
  <dcterms:modified xsi:type="dcterms:W3CDTF">2026-02-26T16:17:15Z</dcterms:modified>
</cp:coreProperties>
</file>